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363" r:id="rId3"/>
    <p:sldId id="376" r:id="rId4"/>
    <p:sldId id="383" r:id="rId5"/>
    <p:sldId id="377" r:id="rId6"/>
    <p:sldId id="384" r:id="rId7"/>
    <p:sldId id="385" r:id="rId8"/>
    <p:sldId id="386" r:id="rId9"/>
    <p:sldId id="388" r:id="rId10"/>
    <p:sldId id="391" r:id="rId11"/>
    <p:sldId id="392" r:id="rId12"/>
    <p:sldId id="393" r:id="rId13"/>
    <p:sldId id="390" r:id="rId14"/>
    <p:sldId id="394" r:id="rId15"/>
    <p:sldId id="398" r:id="rId16"/>
    <p:sldId id="399" r:id="rId17"/>
    <p:sldId id="395" r:id="rId18"/>
    <p:sldId id="396" r:id="rId19"/>
    <p:sldId id="39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FF40FF"/>
    <a:srgbClr val="009999"/>
    <a:srgbClr val="008080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83"/>
    <p:restoredTop sz="94458"/>
  </p:normalViewPr>
  <p:slideViewPr>
    <p:cSldViewPr snapToGrid="0">
      <p:cViewPr>
        <p:scale>
          <a:sx n="123" d="100"/>
          <a:sy n="123" d="100"/>
        </p:scale>
        <p:origin x="14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hdphoto1.wdp>
</file>

<file path=ppt/media/hdphoto2.wdp>
</file>

<file path=ppt/media/image1.jpg>
</file>

<file path=ppt/media/image10.png>
</file>

<file path=ppt/media/image11.sv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3/30/25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5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E9782-E6EE-48F2-4E15-3D02F9BB1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A32CF1-F06E-820A-B6D1-F72D980C31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A4A339-89E0-0A89-DF7D-88FF62C860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CB013-6A18-7227-CE37-860D4C5E87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62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CCOBJPGL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3/30/25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Multiple Inheritance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401A7A-47A8-3158-FB84-0D3EE6533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6A710-D4ED-46B0-5451-B882B44061C9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909F18-4599-B3F8-2BC3-303EB746DADE}"/>
              </a:ext>
            </a:extLst>
          </p:cNvPr>
          <p:cNvSpPr txBox="1"/>
          <p:nvPr/>
        </p:nvSpPr>
        <p:spPr>
          <a:xfrm>
            <a:off x="853673" y="1585742"/>
            <a:ext cx="246436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8625D-1800-23D5-1AD0-4C715FDD4D96}"/>
              </a:ext>
            </a:extLst>
          </p:cNvPr>
          <p:cNvSpPr txBox="1"/>
          <p:nvPr/>
        </p:nvSpPr>
        <p:spPr>
          <a:xfrm>
            <a:off x="3121675" y="1585742"/>
            <a:ext cx="7336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A799DE-7814-C3F8-7761-C63F892B8E6A}"/>
              </a:ext>
            </a:extLst>
          </p:cNvPr>
          <p:cNvSpPr txBox="1"/>
          <p:nvPr/>
        </p:nvSpPr>
        <p:spPr>
          <a:xfrm>
            <a:off x="3855309" y="159205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C43541-117B-FDAE-15AB-CA73FD9E902D}"/>
              </a:ext>
            </a:extLst>
          </p:cNvPr>
          <p:cNvSpPr txBox="1"/>
          <p:nvPr/>
        </p:nvSpPr>
        <p:spPr>
          <a:xfrm>
            <a:off x="1586752" y="2126204"/>
            <a:ext cx="350423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1046F2-88B4-4697-EC49-80B339B2965F}"/>
              </a:ext>
            </a:extLst>
          </p:cNvPr>
          <p:cNvSpPr txBox="1"/>
          <p:nvPr/>
        </p:nvSpPr>
        <p:spPr>
          <a:xfrm>
            <a:off x="851637" y="2535469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4697C5-725B-CC38-9FC1-00839CC77A16}"/>
              </a:ext>
            </a:extLst>
          </p:cNvPr>
          <p:cNvSpPr txBox="1"/>
          <p:nvPr/>
        </p:nvSpPr>
        <p:spPr>
          <a:xfrm>
            <a:off x="851637" y="3222247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572C75-6C24-FDF4-C72A-B550FF0DCF2C}"/>
              </a:ext>
            </a:extLst>
          </p:cNvPr>
          <p:cNvSpPr txBox="1"/>
          <p:nvPr/>
        </p:nvSpPr>
        <p:spPr>
          <a:xfrm>
            <a:off x="3177896" y="3222247"/>
            <a:ext cx="46809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9E4332-D3F1-B0BF-F23B-3EBF20470E3A}"/>
              </a:ext>
            </a:extLst>
          </p:cNvPr>
          <p:cNvSpPr txBox="1"/>
          <p:nvPr/>
        </p:nvSpPr>
        <p:spPr>
          <a:xfrm>
            <a:off x="7313120" y="322207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FDB338B-493E-A157-3A2B-6CD0D6916F37}"/>
              </a:ext>
            </a:extLst>
          </p:cNvPr>
          <p:cNvSpPr txBox="1"/>
          <p:nvPr/>
        </p:nvSpPr>
        <p:spPr>
          <a:xfrm>
            <a:off x="849601" y="417197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F023BAB-B2F8-E0A8-C9C0-8D865B9D40FE}"/>
              </a:ext>
            </a:extLst>
          </p:cNvPr>
          <p:cNvSpPr txBox="1"/>
          <p:nvPr/>
        </p:nvSpPr>
        <p:spPr>
          <a:xfrm>
            <a:off x="853673" y="479537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3E1DA80-9C3B-DA5F-807B-4562A74759ED}"/>
              </a:ext>
            </a:extLst>
          </p:cNvPr>
          <p:cNvSpPr txBox="1"/>
          <p:nvPr/>
        </p:nvSpPr>
        <p:spPr>
          <a:xfrm>
            <a:off x="3179932" y="4795376"/>
            <a:ext cx="318399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Husky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8969BE-7B90-F632-C3C4-160E1BBB5337}"/>
              </a:ext>
            </a:extLst>
          </p:cNvPr>
          <p:cNvSpPr txBox="1"/>
          <p:nvPr/>
        </p:nvSpPr>
        <p:spPr>
          <a:xfrm>
            <a:off x="6363929" y="4795376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E5A866-279A-C9F7-6BB5-FC22F6305872}"/>
              </a:ext>
            </a:extLst>
          </p:cNvPr>
          <p:cNvSpPr txBox="1"/>
          <p:nvPr/>
        </p:nvSpPr>
        <p:spPr>
          <a:xfrm>
            <a:off x="851637" y="5813033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667D104-0A84-5D4E-95F7-3E7B63F52B15}"/>
              </a:ext>
            </a:extLst>
          </p:cNvPr>
          <p:cNvSpPr txBox="1"/>
          <p:nvPr/>
        </p:nvSpPr>
        <p:spPr>
          <a:xfrm>
            <a:off x="1584717" y="3768662"/>
            <a:ext cx="811382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{“Pomeranian is barking“;}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D9B7C28-02D0-E272-A134-DDBF4F55AFBC}"/>
              </a:ext>
            </a:extLst>
          </p:cNvPr>
          <p:cNvSpPr txBox="1"/>
          <p:nvPr/>
        </p:nvSpPr>
        <p:spPr>
          <a:xfrm>
            <a:off x="1586752" y="5335979"/>
            <a:ext cx="724015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{“Husky is barking“;}</a:t>
            </a:r>
          </a:p>
        </p:txBody>
      </p:sp>
    </p:spTree>
    <p:extLst>
      <p:ext uri="{BB962C8B-B14F-4D97-AF65-F5344CB8AC3E}">
        <p14:creationId xmlns:p14="http://schemas.microsoft.com/office/powerpoint/2010/main" val="1551621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6" grpId="0"/>
      <p:bldP spid="28" grpId="0"/>
      <p:bldP spid="51" grpId="0"/>
      <p:bldP spid="5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1A8C8-3C75-95D5-B206-EE9E1F65E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BF2E5-216A-F57B-7927-7CEA36CDF0C3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97529C-2FE5-8011-93B7-68237C64970B}"/>
              </a:ext>
            </a:extLst>
          </p:cNvPr>
          <p:cNvSpPr txBox="1"/>
          <p:nvPr/>
        </p:nvSpPr>
        <p:spPr>
          <a:xfrm>
            <a:off x="734403" y="1604915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636C5B-6133-2DA0-610E-6733A9633086}"/>
              </a:ext>
            </a:extLst>
          </p:cNvPr>
          <p:cNvSpPr txBox="1"/>
          <p:nvPr/>
        </p:nvSpPr>
        <p:spPr>
          <a:xfrm>
            <a:off x="3060662" y="1604915"/>
            <a:ext cx="58447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Pomeranian, Husky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EBE899-6192-C0B7-C386-DDE30E062E2B}"/>
              </a:ext>
            </a:extLst>
          </p:cNvPr>
          <p:cNvSpPr txBox="1"/>
          <p:nvPr/>
        </p:nvSpPr>
        <p:spPr>
          <a:xfrm>
            <a:off x="8905461" y="160491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02F20-F3A7-6EA8-8A7E-49B41FEB0FB2}"/>
              </a:ext>
            </a:extLst>
          </p:cNvPr>
          <p:cNvSpPr txBox="1"/>
          <p:nvPr/>
        </p:nvSpPr>
        <p:spPr>
          <a:xfrm>
            <a:off x="732367" y="215464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C6ED2E-AE7F-D703-25A0-F8C344911BB1}"/>
              </a:ext>
            </a:extLst>
          </p:cNvPr>
          <p:cNvSpPr txBox="1"/>
          <p:nvPr/>
        </p:nvSpPr>
        <p:spPr>
          <a:xfrm>
            <a:off x="1207310" y="3468018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C3EBE6-A9B1-CB8A-D4A3-24F3C752E75A}"/>
              </a:ext>
            </a:extLst>
          </p:cNvPr>
          <p:cNvSpPr txBox="1"/>
          <p:nvPr/>
        </p:nvSpPr>
        <p:spPr>
          <a:xfrm>
            <a:off x="4491216" y="3468018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6D0E4E-9EB5-1738-CCFE-7C8297BE96BA}"/>
              </a:ext>
            </a:extLst>
          </p:cNvPr>
          <p:cNvSpPr txBox="1"/>
          <p:nvPr/>
        </p:nvSpPr>
        <p:spPr>
          <a:xfrm>
            <a:off x="5343772" y="3469374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301D1C-F76C-3DA2-1556-2E6914D3C483}"/>
              </a:ext>
            </a:extLst>
          </p:cNvPr>
          <p:cNvSpPr txBox="1"/>
          <p:nvPr/>
        </p:nvSpPr>
        <p:spPr>
          <a:xfrm>
            <a:off x="8071570" y="3465244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830FAB3-3BF9-BB1D-964A-C8A4BFBCE322}"/>
              </a:ext>
            </a:extLst>
          </p:cNvPr>
          <p:cNvSpPr txBox="1"/>
          <p:nvPr/>
        </p:nvSpPr>
        <p:spPr>
          <a:xfrm>
            <a:off x="1207310" y="5282529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CB87D8-1344-2BDC-348B-D4FE71A04FC8}"/>
              </a:ext>
            </a:extLst>
          </p:cNvPr>
          <p:cNvSpPr txBox="1"/>
          <p:nvPr/>
        </p:nvSpPr>
        <p:spPr>
          <a:xfrm>
            <a:off x="732367" y="287022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90D4D1-E3BE-C8FA-E1CC-B3B404948F29}"/>
              </a:ext>
            </a:extLst>
          </p:cNvPr>
          <p:cNvSpPr txBox="1"/>
          <p:nvPr/>
        </p:nvSpPr>
        <p:spPr>
          <a:xfrm>
            <a:off x="3744705" y="2848320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15A633-8F19-0118-6221-F4913F73AEBC}"/>
              </a:ext>
            </a:extLst>
          </p:cNvPr>
          <p:cNvSpPr txBox="1"/>
          <p:nvPr/>
        </p:nvSpPr>
        <p:spPr>
          <a:xfrm>
            <a:off x="732367" y="5756446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FBBEA0-CC4D-8CE1-9EBB-780F45036EE5}"/>
              </a:ext>
            </a:extLst>
          </p:cNvPr>
          <p:cNvSpPr txBox="1"/>
          <p:nvPr/>
        </p:nvSpPr>
        <p:spPr>
          <a:xfrm>
            <a:off x="1664610" y="4229003"/>
            <a:ext cx="55968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68C811-7E37-6B56-6DDB-B0044E620E25}"/>
              </a:ext>
            </a:extLst>
          </p:cNvPr>
          <p:cNvSpPr txBox="1"/>
          <p:nvPr/>
        </p:nvSpPr>
        <p:spPr>
          <a:xfrm>
            <a:off x="1664608" y="4808612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EEEA9EF-7D1C-38F8-5513-304F4CC73BFD}"/>
              </a:ext>
            </a:extLst>
          </p:cNvPr>
          <p:cNvSpPr txBox="1"/>
          <p:nvPr/>
        </p:nvSpPr>
        <p:spPr>
          <a:xfrm>
            <a:off x="6028605" y="4850587"/>
            <a:ext cx="562646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Which </a:t>
            </a:r>
            <a:r>
              <a:rPr lang="en-US" sz="25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bark() </a:t>
            </a:r>
            <a:r>
              <a:rPr lang="en-US" sz="2500" dirty="0">
                <a:solidFill>
                  <a:schemeClr val="bg1"/>
                </a:solidFill>
              </a:rPr>
              <a:t>method are you referring to ???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4" name="Arrow: Left 28">
            <a:extLst>
              <a:ext uri="{FF2B5EF4-FFF2-40B4-BE49-F238E27FC236}">
                <a16:creationId xmlns:a16="http://schemas.microsoft.com/office/drawing/2014/main" id="{C49F28A8-ED43-D9B9-5C61-3514C4849CE1}"/>
              </a:ext>
            </a:extLst>
          </p:cNvPr>
          <p:cNvSpPr/>
          <p:nvPr/>
        </p:nvSpPr>
        <p:spPr>
          <a:xfrm>
            <a:off x="4830488" y="485232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2338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11" grpId="0"/>
      <p:bldP spid="12" grpId="0"/>
      <p:bldP spid="13" grpId="0"/>
      <p:bldP spid="14" grpId="0"/>
      <p:bldP spid="15" grpId="0"/>
      <p:bldP spid="24" grpId="0"/>
      <p:bldP spid="25" grpId="0"/>
      <p:bldP spid="27" grpId="0"/>
      <p:bldP spid="29" grpId="0"/>
      <p:bldP spid="30" grpId="0"/>
      <p:bldP spid="33" grpId="0"/>
      <p:bldP spid="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8D0ED9-2DE4-DF24-B15C-175A9E670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B06C0-7D23-2064-CA70-68D97A7D40D8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11337582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9EF29E-C68B-CAFE-8106-674EAFABEE3C}"/>
              </a:ext>
            </a:extLst>
          </p:cNvPr>
          <p:cNvSpPr txBox="1"/>
          <p:nvPr/>
        </p:nvSpPr>
        <p:spPr>
          <a:xfrm>
            <a:off x="734403" y="1604915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C050DC-5CCF-D4B3-E2CC-F2423B26DEF7}"/>
              </a:ext>
            </a:extLst>
          </p:cNvPr>
          <p:cNvSpPr txBox="1"/>
          <p:nvPr/>
        </p:nvSpPr>
        <p:spPr>
          <a:xfrm>
            <a:off x="3060662" y="1604915"/>
            <a:ext cx="584479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Pomeranian, Husky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649A44-7FD5-8909-A922-4D279B6D46BE}"/>
              </a:ext>
            </a:extLst>
          </p:cNvPr>
          <p:cNvSpPr txBox="1"/>
          <p:nvPr/>
        </p:nvSpPr>
        <p:spPr>
          <a:xfrm>
            <a:off x="8905461" y="1604915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3B3251-AD1C-EBB7-756F-D03FD6C10B14}"/>
              </a:ext>
            </a:extLst>
          </p:cNvPr>
          <p:cNvSpPr txBox="1"/>
          <p:nvPr/>
        </p:nvSpPr>
        <p:spPr>
          <a:xfrm>
            <a:off x="732367" y="215464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B3979D-CBAE-9227-29FB-B329879C2C19}"/>
              </a:ext>
            </a:extLst>
          </p:cNvPr>
          <p:cNvSpPr txBox="1"/>
          <p:nvPr/>
        </p:nvSpPr>
        <p:spPr>
          <a:xfrm>
            <a:off x="1207310" y="3468018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static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solidFill>
                  <a:srgbClr val="7030A0"/>
                </a:solidFill>
                <a:latin typeface="Consolas" panose="020B0609020204030204" pitchFamily="49" charset="0"/>
              </a:rPr>
              <a:t> </a:t>
            </a:r>
            <a:endParaRPr lang="en-PH" sz="2500" dirty="0">
              <a:solidFill>
                <a:srgbClr val="7030A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C8003E-772F-E03F-E143-92437D93243A}"/>
              </a:ext>
            </a:extLst>
          </p:cNvPr>
          <p:cNvSpPr txBox="1"/>
          <p:nvPr/>
        </p:nvSpPr>
        <p:spPr>
          <a:xfrm>
            <a:off x="4491216" y="3468018"/>
            <a:ext cx="90396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main</a:t>
            </a:r>
            <a:endParaRPr lang="en-PH" sz="25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85D78A-75A3-4F44-F2A4-8A8D7A0DECB0}"/>
              </a:ext>
            </a:extLst>
          </p:cNvPr>
          <p:cNvSpPr txBox="1"/>
          <p:nvPr/>
        </p:nvSpPr>
        <p:spPr>
          <a:xfrm>
            <a:off x="5343772" y="3469374"/>
            <a:ext cx="28695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rgbClr val="00B0F0"/>
                </a:solidFill>
                <a:latin typeface="Consolas" panose="020B0609020204030204" pitchFamily="49" charset="0"/>
              </a:rPr>
              <a:t>[]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args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)</a:t>
            </a:r>
            <a:endParaRPr lang="en-PH" sz="2500" dirty="0">
              <a:solidFill>
                <a:srgbClr val="FF40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DC5EBA2-5326-10CD-B93E-D15F380C4B7C}"/>
              </a:ext>
            </a:extLst>
          </p:cNvPr>
          <p:cNvSpPr txBox="1"/>
          <p:nvPr/>
        </p:nvSpPr>
        <p:spPr>
          <a:xfrm>
            <a:off x="8071570" y="3465244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17D9AB-DA33-30DC-8E79-0A948AE1626F}"/>
              </a:ext>
            </a:extLst>
          </p:cNvPr>
          <p:cNvSpPr txBox="1"/>
          <p:nvPr/>
        </p:nvSpPr>
        <p:spPr>
          <a:xfrm>
            <a:off x="1207310" y="5282529"/>
            <a:ext cx="54697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F360A9-F38C-9616-4C5F-45116BF88C7B}"/>
              </a:ext>
            </a:extLst>
          </p:cNvPr>
          <p:cNvSpPr txBox="1"/>
          <p:nvPr/>
        </p:nvSpPr>
        <p:spPr>
          <a:xfrm>
            <a:off x="732367" y="2870225"/>
            <a:ext cx="35991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App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21BCA8-5401-F74D-70E7-51D6363D36FF}"/>
              </a:ext>
            </a:extLst>
          </p:cNvPr>
          <p:cNvSpPr txBox="1"/>
          <p:nvPr/>
        </p:nvSpPr>
        <p:spPr>
          <a:xfrm>
            <a:off x="3744705" y="2848320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5454D00-19B5-CF1D-3BC0-2936C46FA96F}"/>
              </a:ext>
            </a:extLst>
          </p:cNvPr>
          <p:cNvSpPr txBox="1"/>
          <p:nvPr/>
        </p:nvSpPr>
        <p:spPr>
          <a:xfrm>
            <a:off x="732367" y="5756446"/>
            <a:ext cx="47494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B7665F-3A3F-DECC-9750-7368F11FAAE4}"/>
              </a:ext>
            </a:extLst>
          </p:cNvPr>
          <p:cNvSpPr txBox="1"/>
          <p:nvPr/>
        </p:nvSpPr>
        <p:spPr>
          <a:xfrm>
            <a:off x="1664610" y="4229003"/>
            <a:ext cx="559680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new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B0AA16-3A81-57C5-B0F8-EE59BC8CE804}"/>
              </a:ext>
            </a:extLst>
          </p:cNvPr>
          <p:cNvSpPr txBox="1"/>
          <p:nvPr/>
        </p:nvSpPr>
        <p:spPr>
          <a:xfrm>
            <a:off x="1664608" y="4808612"/>
            <a:ext cx="471928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mypomsky</a:t>
            </a:r>
            <a:r>
              <a:rPr lang="en-PH" sz="2500" dirty="0" err="1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  <a:r>
              <a:rPr lang="en-PH" sz="2500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chemeClr val="bg1"/>
              </a:solidFill>
            </a:endParaRPr>
          </a:p>
        </p:txBody>
      </p:sp>
      <p:sp>
        <p:nvSpPr>
          <p:cNvPr id="34" name="Arrow: Left 28">
            <a:extLst>
              <a:ext uri="{FF2B5EF4-FFF2-40B4-BE49-F238E27FC236}">
                <a16:creationId xmlns:a16="http://schemas.microsoft.com/office/drawing/2014/main" id="{DABB8D06-1957-19B2-81AA-4F290F1648D9}"/>
              </a:ext>
            </a:extLst>
          </p:cNvPr>
          <p:cNvSpPr/>
          <p:nvPr/>
        </p:nvSpPr>
        <p:spPr>
          <a:xfrm>
            <a:off x="4830488" y="4852325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07221E-374B-447D-426F-B90FB42D8DEA}"/>
              </a:ext>
            </a:extLst>
          </p:cNvPr>
          <p:cNvSpPr txBox="1"/>
          <p:nvPr/>
        </p:nvSpPr>
        <p:spPr>
          <a:xfrm>
            <a:off x="5983061" y="4807371"/>
            <a:ext cx="559680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Java does not support multiple inheritance in classes to avoid all the </a:t>
            </a:r>
            <a:r>
              <a:rPr lang="en-US" sz="2300" b="1" dirty="0">
                <a:solidFill>
                  <a:schemeClr val="bg1"/>
                </a:solidFill>
              </a:rPr>
              <a:t>complexity</a:t>
            </a:r>
          </a:p>
          <a:p>
            <a:r>
              <a:rPr lang="en-US" sz="2300" dirty="0">
                <a:solidFill>
                  <a:schemeClr val="bg1"/>
                </a:solidFill>
              </a:rPr>
              <a:t>and to </a:t>
            </a:r>
            <a:r>
              <a:rPr lang="en-US" sz="2300" b="1" dirty="0">
                <a:solidFill>
                  <a:schemeClr val="bg1"/>
                </a:solidFill>
              </a:rPr>
              <a:t>keep things simple and straightforward</a:t>
            </a:r>
            <a:r>
              <a:rPr lang="en-US" sz="2300" dirty="0">
                <a:solidFill>
                  <a:schemeClr val="bg1"/>
                </a:solidFill>
              </a:rPr>
              <a:t>.</a:t>
            </a:r>
            <a:endParaRPr lang="en-PH" sz="2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106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1656F0-0D6A-A753-F326-962BEC52C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A00B087B-7ED2-B23B-68AD-755C51E10003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78F2DC7D-2A9B-5913-5367-77EC4F487C10}"/>
              </a:ext>
            </a:extLst>
          </p:cNvPr>
          <p:cNvGraphicFramePr>
            <a:graphicFrameLocks noGrp="1"/>
          </p:cNvGraphicFramePr>
          <p:nvPr/>
        </p:nvGraphicFramePr>
        <p:xfrm>
          <a:off x="5079322" y="5033809"/>
          <a:ext cx="20374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7E452FA0-D22D-8190-232F-ACB649455BC2}"/>
              </a:ext>
            </a:extLst>
          </p:cNvPr>
          <p:cNvGraphicFramePr>
            <a:graphicFrameLocks noGrp="1"/>
          </p:cNvGraphicFramePr>
          <p:nvPr/>
        </p:nvGraphicFramePr>
        <p:xfrm>
          <a:off x="8005449" y="2836400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8BA836F5-0631-927F-5AF6-2975FE5F100E}"/>
              </a:ext>
            </a:extLst>
          </p:cNvPr>
          <p:cNvGraphicFramePr>
            <a:graphicFrameLocks noGrp="1"/>
          </p:cNvGraphicFramePr>
          <p:nvPr/>
        </p:nvGraphicFramePr>
        <p:xfrm>
          <a:off x="2137106" y="2836400"/>
          <a:ext cx="264863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8634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omeranian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1D5B286-AC9A-9806-C3C4-D08724BDD9D0}"/>
              </a:ext>
            </a:extLst>
          </p:cNvPr>
          <p:cNvGraphicFramePr>
            <a:graphicFrameLocks noGrp="1"/>
          </p:cNvGraphicFramePr>
          <p:nvPr/>
        </p:nvGraphicFramePr>
        <p:xfrm>
          <a:off x="5081394" y="1589044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44129FB-0384-9D05-422D-3369D190935C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flipV="1">
            <a:off x="3461423" y="2137684"/>
            <a:ext cx="1619971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5AB5579-5877-7076-693D-766C22DD8574}"/>
              </a:ext>
            </a:extLst>
          </p:cNvPr>
          <p:cNvCxnSpPr>
            <a:cxnSpLocks/>
            <a:stCxn id="10" idx="0"/>
            <a:endCxn id="12" idx="3"/>
          </p:cNvCxnSpPr>
          <p:nvPr/>
        </p:nvCxnSpPr>
        <p:spPr>
          <a:xfrm flipH="1" flipV="1">
            <a:off x="7118893" y="2137684"/>
            <a:ext cx="1905305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D98EA5-D355-5BBC-0BA9-7CD964B26428}"/>
              </a:ext>
            </a:extLst>
          </p:cNvPr>
          <p:cNvCxnSpPr>
            <a:cxnSpLocks/>
            <a:stCxn id="9" idx="1"/>
            <a:endCxn id="11" idx="2"/>
          </p:cNvCxnSpPr>
          <p:nvPr/>
        </p:nvCxnSpPr>
        <p:spPr>
          <a:xfrm flipH="1" flipV="1">
            <a:off x="3461423" y="3933680"/>
            <a:ext cx="1617899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6EDF6D-4F2C-6B96-C175-76922DC4C693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 flipV="1">
            <a:off x="7116820" y="3933680"/>
            <a:ext cx="1907378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54582AD1-7CEB-E0EC-4463-C1BAA7127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416" y="3748843"/>
            <a:ext cx="798621" cy="108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9B2F14DC-18AC-F8DA-693B-E6377F0FA0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75" y="2000434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1F142D4E-3C91-8419-1A6E-F0EC36025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76" y="1945918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cartoon dog sitting&#10;&#10;Description automatically generated">
            <a:extLst>
              <a:ext uri="{FF2B5EF4-FFF2-40B4-BE49-F238E27FC236}">
                <a16:creationId xmlns:a16="http://schemas.microsoft.com/office/drawing/2014/main" id="{9EC52A98-4753-4499-DA11-2CAC9C0BF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10" y="766561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Graphic 4" descr="Close with solid fill">
            <a:extLst>
              <a:ext uri="{FF2B5EF4-FFF2-40B4-BE49-F238E27FC236}">
                <a16:creationId xmlns:a16="http://schemas.microsoft.com/office/drawing/2014/main" id="{5AB206A6-5F87-F96F-5D9A-5F027B5E7A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8071" y="766561"/>
            <a:ext cx="54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6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23A1CC-496B-5483-699B-D14B4B80E8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69D23-0168-A181-2D17-2815F4275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1D665-6426-FD7C-5809-057E8C6BF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Multiple Inheritance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The Diamond Problem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4500" b="1" dirty="0"/>
              <a:t>Interfaces</a:t>
            </a:r>
          </a:p>
        </p:txBody>
      </p:sp>
    </p:spTree>
    <p:extLst>
      <p:ext uri="{BB962C8B-B14F-4D97-AF65-F5344CB8AC3E}">
        <p14:creationId xmlns:p14="http://schemas.microsoft.com/office/powerpoint/2010/main" val="3706584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32D66-06A6-FAC9-DFF7-6D3DB9D66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0ECF9-319D-2FC1-1C17-CE1FA78E2F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Multiple Inheritance is supported in java through </a:t>
            </a:r>
            <a:r>
              <a:rPr lang="en-US" sz="3000" dirty="0">
                <a:solidFill>
                  <a:srgbClr val="0070C0"/>
                </a:solidFill>
              </a:rPr>
              <a:t>interfaces</a:t>
            </a:r>
            <a:r>
              <a:rPr lang="en-US" sz="3000" dirty="0"/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There will be no ambiguity because interfaces only declare methods and the actual implementation will be done by concrete classes implementing the interfaces.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91915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0465B-001A-E05C-C339-52A2CE72A7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30081-E0DA-183F-632D-282A6929E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54AEC-4997-EFF3-8951-2E8A10D3C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A single interface </a:t>
            </a:r>
            <a:r>
              <a:rPr lang="en-US" sz="3000" b="1" dirty="0">
                <a:solidFill>
                  <a:srgbClr val="0070C0"/>
                </a:solidFill>
              </a:rPr>
              <a:t>can extend multiple interfaces</a:t>
            </a:r>
            <a:r>
              <a:rPr lang="en-US" sz="3000" dirty="0"/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0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US" sz="3000" dirty="0"/>
              <a:t>A single class can </a:t>
            </a:r>
            <a:r>
              <a:rPr lang="en-US" sz="3000" b="1" dirty="0">
                <a:solidFill>
                  <a:srgbClr val="0070C0"/>
                </a:solidFill>
              </a:rPr>
              <a:t>implement multiple interfaces</a:t>
            </a:r>
            <a:r>
              <a:rPr lang="en-US" sz="3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9105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C9E725-53D2-1776-2611-4CB82296BFDC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pic>
        <p:nvPicPr>
          <p:cNvPr id="6" name="Picture 5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B977AF53-C13B-7217-9EA8-BB08BD3396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323" y="3478362"/>
            <a:ext cx="532414" cy="7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3F781E92-95C9-20C5-EC92-E6628D66F1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971" y="2265176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A dog standing on a rock&#10;&#10;Description automatically generated">
            <a:extLst>
              <a:ext uri="{FF2B5EF4-FFF2-40B4-BE49-F238E27FC236}">
                <a16:creationId xmlns:a16="http://schemas.microsoft.com/office/drawing/2014/main" id="{0367282E-FF79-2E2E-8E93-28C54B840B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6201" y="2287221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1249CA-8698-7201-0B0E-BE54C23BBEDF}"/>
              </a:ext>
            </a:extLst>
          </p:cNvPr>
          <p:cNvSpPr txBox="1"/>
          <p:nvPr/>
        </p:nvSpPr>
        <p:spPr>
          <a:xfrm>
            <a:off x="8820764" y="5739907"/>
            <a:ext cx="3483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Concrete class to implement the </a:t>
            </a:r>
            <a:r>
              <a:rPr lang="en-US" b="1" dirty="0" err="1"/>
              <a:t>Pomsky</a:t>
            </a:r>
            <a:r>
              <a:rPr lang="en-US" b="1" dirty="0"/>
              <a:t> interface</a:t>
            </a:r>
            <a:endParaRPr lang="en-PH" b="1" dirty="0"/>
          </a:p>
        </p:txBody>
      </p:sp>
      <p:cxnSp>
        <p:nvCxnSpPr>
          <p:cNvPr id="10" name="Connector: Elbow 5">
            <a:extLst>
              <a:ext uri="{FF2B5EF4-FFF2-40B4-BE49-F238E27FC236}">
                <a16:creationId xmlns:a16="http://schemas.microsoft.com/office/drawing/2014/main" id="{7370F942-2CAF-69EE-3AE1-F29454A05C9E}"/>
              </a:ext>
            </a:extLst>
          </p:cNvPr>
          <p:cNvCxnSpPr>
            <a:cxnSpLocks/>
            <a:stCxn id="25" idx="1"/>
            <a:endCxn id="23" idx="2"/>
          </p:cNvCxnSpPr>
          <p:nvPr/>
        </p:nvCxnSpPr>
        <p:spPr>
          <a:xfrm rot="10800000">
            <a:off x="2621020" y="4348737"/>
            <a:ext cx="2389669" cy="458813"/>
          </a:xfrm>
          <a:prstGeom prst="bentConnector2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3">
            <a:extLst>
              <a:ext uri="{FF2B5EF4-FFF2-40B4-BE49-F238E27FC236}">
                <a16:creationId xmlns:a16="http://schemas.microsoft.com/office/drawing/2014/main" id="{E1FC95C3-847B-4C46-E6F9-7877CB2B0E54}"/>
              </a:ext>
            </a:extLst>
          </p:cNvPr>
          <p:cNvCxnSpPr>
            <a:cxnSpLocks/>
            <a:stCxn id="25" idx="3"/>
            <a:endCxn id="24" idx="2"/>
          </p:cNvCxnSpPr>
          <p:nvPr/>
        </p:nvCxnSpPr>
        <p:spPr>
          <a:xfrm flipV="1">
            <a:off x="7231846" y="4348736"/>
            <a:ext cx="2467276" cy="458813"/>
          </a:xfrm>
          <a:prstGeom prst="bentConnector2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9B66848-A568-070D-CFB5-51972127D8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65826"/>
              </p:ext>
            </p:extLst>
          </p:nvPr>
        </p:nvGraphicFramePr>
        <p:xfrm>
          <a:off x="5104588" y="5600380"/>
          <a:ext cx="203335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3358">
                  <a:extLst>
                    <a:ext uri="{9D8B030D-6E8A-4147-A177-3AD203B41FA5}">
                      <a16:colId xmlns:a16="http://schemas.microsoft.com/office/drawing/2014/main" val="2874387877"/>
                    </a:ext>
                  </a:extLst>
                </a:gridCol>
              </a:tblGrid>
              <a:tr h="31360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444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869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753094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80276E7-B093-0960-21A3-0E0A45A108B4}"/>
              </a:ext>
            </a:extLst>
          </p:cNvPr>
          <p:cNvCxnSpPr>
            <a:cxnSpLocks/>
            <a:stCxn id="12" idx="0"/>
            <a:endCxn id="25" idx="2"/>
          </p:cNvCxnSpPr>
          <p:nvPr/>
        </p:nvCxnSpPr>
        <p:spPr>
          <a:xfrm flipV="1">
            <a:off x="6121267" y="5356189"/>
            <a:ext cx="0" cy="244191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Arrow: Left 30">
            <a:extLst>
              <a:ext uri="{FF2B5EF4-FFF2-40B4-BE49-F238E27FC236}">
                <a16:creationId xmlns:a16="http://schemas.microsoft.com/office/drawing/2014/main" id="{3A8FC2D8-C212-980A-9383-8AE422B942F3}"/>
              </a:ext>
            </a:extLst>
          </p:cNvPr>
          <p:cNvSpPr/>
          <p:nvPr/>
        </p:nvSpPr>
        <p:spPr>
          <a:xfrm>
            <a:off x="7617641" y="5820757"/>
            <a:ext cx="978408" cy="48463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CF0E3E23-535B-6F94-D1D4-E3ED7FF968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5744063"/>
              </p:ext>
            </p:extLst>
          </p:nvPr>
        </p:nvGraphicFramePr>
        <p:xfrm>
          <a:off x="5081394" y="1589044"/>
          <a:ext cx="222115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height, String </a:t>
                      </a:r>
                      <a:r>
                        <a:rPr lang="en-PH" sz="18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endParaRPr lang="en-PH" sz="18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pic>
        <p:nvPicPr>
          <p:cNvPr id="16" name="Picture 15" descr="A cartoon dog sitting&#10;&#10;Description automatically generated">
            <a:extLst>
              <a:ext uri="{FF2B5EF4-FFF2-40B4-BE49-F238E27FC236}">
                <a16:creationId xmlns:a16="http://schemas.microsoft.com/office/drawing/2014/main" id="{F0F6ED21-2C20-7ABC-7CCA-49186F990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08" y="779777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F693C21D-FA33-CD72-C6D1-A6BE1DCF0C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600594"/>
              </p:ext>
            </p:extLst>
          </p:nvPr>
        </p:nvGraphicFramePr>
        <p:xfrm>
          <a:off x="1028701" y="3251456"/>
          <a:ext cx="3184636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4636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 =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1F925524-C7B5-A106-8CC3-89DBE8173C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403436"/>
              </p:ext>
            </p:extLst>
          </p:nvPr>
        </p:nvGraphicFramePr>
        <p:xfrm>
          <a:off x="8041723" y="3251456"/>
          <a:ext cx="33147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31479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“blue”</a:t>
                      </a:r>
                      <a:endParaRPr lang="en-PH" sz="18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5E45576F-EC20-3CC8-C029-85B96E9A39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33955"/>
              </p:ext>
            </p:extLst>
          </p:nvPr>
        </p:nvGraphicFramePr>
        <p:xfrm>
          <a:off x="5010688" y="4258909"/>
          <a:ext cx="222115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45" name="Connector: Elbow 5">
            <a:extLst>
              <a:ext uri="{FF2B5EF4-FFF2-40B4-BE49-F238E27FC236}">
                <a16:creationId xmlns:a16="http://schemas.microsoft.com/office/drawing/2014/main" id="{50EC8DA3-1199-7EF5-7F81-3FBA2814B4CD}"/>
              </a:ext>
            </a:extLst>
          </p:cNvPr>
          <p:cNvCxnSpPr>
            <a:cxnSpLocks/>
            <a:stCxn id="15" idx="2"/>
            <a:endCxn id="24" idx="0"/>
          </p:cNvCxnSpPr>
          <p:nvPr/>
        </p:nvCxnSpPr>
        <p:spPr>
          <a:xfrm rot="16200000" flipH="1">
            <a:off x="7800141" y="1352475"/>
            <a:ext cx="290812" cy="350714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Connector: Elbow 5">
            <a:extLst>
              <a:ext uri="{FF2B5EF4-FFF2-40B4-BE49-F238E27FC236}">
                <a16:creationId xmlns:a16="http://schemas.microsoft.com/office/drawing/2014/main" id="{8F977E95-10A4-1693-75B7-BE29D366D4A9}"/>
              </a:ext>
            </a:extLst>
          </p:cNvPr>
          <p:cNvCxnSpPr>
            <a:cxnSpLocks/>
            <a:stCxn id="15" idx="2"/>
            <a:endCxn id="23" idx="0"/>
          </p:cNvCxnSpPr>
          <p:nvPr/>
        </p:nvCxnSpPr>
        <p:spPr>
          <a:xfrm rot="5400000">
            <a:off x="4261090" y="1320573"/>
            <a:ext cx="290812" cy="357095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601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515C73B-0805-859F-43CB-DD91113435AC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7071314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12FBF3-8747-6B75-BEFB-316786BC15A7}"/>
              </a:ext>
            </a:extLst>
          </p:cNvPr>
          <p:cNvSpPr txBox="1"/>
          <p:nvPr/>
        </p:nvSpPr>
        <p:spPr>
          <a:xfrm>
            <a:off x="611922" y="1600798"/>
            <a:ext cx="181332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3349F6-E62B-3BE4-F45B-25EFAFFD86C9}"/>
              </a:ext>
            </a:extLst>
          </p:cNvPr>
          <p:cNvSpPr txBox="1"/>
          <p:nvPr/>
        </p:nvSpPr>
        <p:spPr>
          <a:xfrm>
            <a:off x="2282145" y="1600626"/>
            <a:ext cx="278703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Dog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A827F1-7F1B-E52E-ED30-BDF33F884B0D}"/>
              </a:ext>
            </a:extLst>
          </p:cNvPr>
          <p:cNvSpPr txBox="1"/>
          <p:nvPr/>
        </p:nvSpPr>
        <p:spPr>
          <a:xfrm>
            <a:off x="2897772" y="1600626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AF1F9D-83E2-430E-D7A3-4037D5A64683}"/>
              </a:ext>
            </a:extLst>
          </p:cNvPr>
          <p:cNvSpPr txBox="1"/>
          <p:nvPr/>
        </p:nvSpPr>
        <p:spPr>
          <a:xfrm>
            <a:off x="616860" y="3234456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32FCDE-F530-EE85-8EBA-7D833E828D91}"/>
              </a:ext>
            </a:extLst>
          </p:cNvPr>
          <p:cNvSpPr txBox="1"/>
          <p:nvPr/>
        </p:nvSpPr>
        <p:spPr>
          <a:xfrm>
            <a:off x="613578" y="3718580"/>
            <a:ext cx="22858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6DD6B7-0323-3FDD-A590-1EDCAD81DBED}"/>
              </a:ext>
            </a:extLst>
          </p:cNvPr>
          <p:cNvSpPr txBox="1"/>
          <p:nvPr/>
        </p:nvSpPr>
        <p:spPr>
          <a:xfrm>
            <a:off x="2283800" y="3718422"/>
            <a:ext cx="381385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Pomeranian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Dog 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08145E-7F27-F03F-95C8-48FBA1FF58A0}"/>
              </a:ext>
            </a:extLst>
          </p:cNvPr>
          <p:cNvSpPr txBox="1"/>
          <p:nvPr/>
        </p:nvSpPr>
        <p:spPr>
          <a:xfrm>
            <a:off x="6097656" y="3718422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2542A1-DAF6-7452-3184-852AFD791B53}"/>
              </a:ext>
            </a:extLst>
          </p:cNvPr>
          <p:cNvSpPr txBox="1"/>
          <p:nvPr/>
        </p:nvSpPr>
        <p:spPr>
          <a:xfrm>
            <a:off x="608625" y="4619402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6BB741-5592-4BB6-DD12-652151B86B68}"/>
              </a:ext>
            </a:extLst>
          </p:cNvPr>
          <p:cNvSpPr txBox="1"/>
          <p:nvPr/>
        </p:nvSpPr>
        <p:spPr>
          <a:xfrm>
            <a:off x="616860" y="5155423"/>
            <a:ext cx="22858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61B8672-A287-51A9-7F5D-EA627C08B727}"/>
              </a:ext>
            </a:extLst>
          </p:cNvPr>
          <p:cNvSpPr txBox="1"/>
          <p:nvPr/>
        </p:nvSpPr>
        <p:spPr>
          <a:xfrm>
            <a:off x="2287083" y="5155265"/>
            <a:ext cx="294822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Husky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Dog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7084CCB-DB1B-2BCB-36EA-3916E3FC13BC}"/>
              </a:ext>
            </a:extLst>
          </p:cNvPr>
          <p:cNvSpPr txBox="1"/>
          <p:nvPr/>
        </p:nvSpPr>
        <p:spPr>
          <a:xfrm>
            <a:off x="5235306" y="5155265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92FD2F-BFB0-F465-DCE8-4391E1627574}"/>
              </a:ext>
            </a:extLst>
          </p:cNvPr>
          <p:cNvSpPr txBox="1"/>
          <p:nvPr/>
        </p:nvSpPr>
        <p:spPr>
          <a:xfrm>
            <a:off x="616860" y="5946144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75E5595A-94DB-DDEE-920B-4E94D6C25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3132851"/>
              </p:ext>
            </p:extLst>
          </p:nvPr>
        </p:nvGraphicFramePr>
        <p:xfrm>
          <a:off x="8743239" y="1113069"/>
          <a:ext cx="222115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height, String </a:t>
                      </a:r>
                      <a:r>
                        <a:rPr lang="en-PH" sz="18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endParaRPr lang="en-PH" sz="18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B15B467C-645E-DB4F-1967-FF1A2C0EDE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027682"/>
              </p:ext>
            </p:extLst>
          </p:nvPr>
        </p:nvGraphicFramePr>
        <p:xfrm>
          <a:off x="7711694" y="2793098"/>
          <a:ext cx="2221158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8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 =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B368CCEE-862A-BF32-685F-E5A4EDF3C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4067821"/>
              </p:ext>
            </p:extLst>
          </p:nvPr>
        </p:nvGraphicFramePr>
        <p:xfrm>
          <a:off x="10130532" y="2802206"/>
          <a:ext cx="2048035" cy="1920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 </a:t>
                      </a:r>
                      <a:r>
                        <a:rPr lang="en-US" sz="18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US" sz="18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“blue”</a:t>
                      </a:r>
                      <a:endParaRPr lang="en-PH" sz="18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E78EBF3D-36A8-D311-CEFD-93ADCBA397B0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16200000" flipH="1">
            <a:off x="10345415" y="1993071"/>
            <a:ext cx="317537" cy="130073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37648C13-A9F9-D6B0-2BE3-2CE2B336FADE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5400000">
            <a:off x="9183832" y="2123111"/>
            <a:ext cx="308429" cy="10315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BF220D33-12F8-3C28-C9E8-34685B7A9706}"/>
              </a:ext>
            </a:extLst>
          </p:cNvPr>
          <p:cNvSpPr txBox="1"/>
          <p:nvPr/>
        </p:nvSpPr>
        <p:spPr>
          <a:xfrm>
            <a:off x="1518585" y="2057405"/>
            <a:ext cx="350423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Int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height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70C0"/>
                </a:solidFill>
                <a:latin typeface="Consolas" panose="020B0609020204030204" pitchFamily="49" charset="0"/>
              </a:rPr>
              <a:t>eyecolor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PH" sz="2500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68EF82E-D3B7-0C81-9797-CE8949EE9D08}"/>
              </a:ext>
            </a:extLst>
          </p:cNvPr>
          <p:cNvSpPr txBox="1"/>
          <p:nvPr/>
        </p:nvSpPr>
        <p:spPr>
          <a:xfrm>
            <a:off x="1518585" y="4223823"/>
            <a:ext cx="350423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Int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height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15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1B69FBA-87CF-A3EB-8ABA-E61C356B31C1}"/>
              </a:ext>
            </a:extLst>
          </p:cNvPr>
          <p:cNvSpPr txBox="1"/>
          <p:nvPr/>
        </p:nvSpPr>
        <p:spPr>
          <a:xfrm>
            <a:off x="1518585" y="5570604"/>
            <a:ext cx="45741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String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 err="1">
                <a:solidFill>
                  <a:srgbClr val="0070C0"/>
                </a:solidFill>
                <a:latin typeface="Consolas" panose="020B0609020204030204" pitchFamily="49" charset="0"/>
              </a:rPr>
              <a:t>eyecolor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= 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”Blue”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465553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9" grpId="0"/>
      <p:bldP spid="20" grpId="0"/>
      <p:bldP spid="21" grpId="0"/>
      <p:bldP spid="22" grpId="0"/>
      <p:bldP spid="69" grpId="0"/>
      <p:bldP spid="70" grpId="0"/>
      <p:bldP spid="7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87F67-BF2D-D555-20E9-350B66141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8E13C7A-A902-9ECD-B8BF-93706F343A2E}"/>
              </a:ext>
            </a:extLst>
          </p:cNvPr>
          <p:cNvSpPr txBox="1">
            <a:spLocks/>
          </p:cNvSpPr>
          <p:nvPr/>
        </p:nvSpPr>
        <p:spPr>
          <a:xfrm>
            <a:off x="450227" y="1113069"/>
            <a:ext cx="7531399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CDD2B3-A31E-F665-F6AE-99813BDB9D4B}"/>
              </a:ext>
            </a:extLst>
          </p:cNvPr>
          <p:cNvSpPr txBox="1"/>
          <p:nvPr/>
        </p:nvSpPr>
        <p:spPr>
          <a:xfrm>
            <a:off x="611922" y="1600798"/>
            <a:ext cx="181332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300" dirty="0">
              <a:solidFill>
                <a:srgbClr val="0070C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EDF424-5B47-0004-A79B-F9B83A373E6E}"/>
              </a:ext>
            </a:extLst>
          </p:cNvPr>
          <p:cNvSpPr txBox="1"/>
          <p:nvPr/>
        </p:nvSpPr>
        <p:spPr>
          <a:xfrm>
            <a:off x="2282144" y="1600626"/>
            <a:ext cx="540109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</a:t>
            </a:r>
            <a:r>
              <a:rPr lang="en-PH" sz="2300" dirty="0">
                <a:solidFill>
                  <a:srgbClr val="0070C0"/>
                </a:solidFill>
                <a:latin typeface="Consolas" panose="020B0609020204030204" pitchFamily="49" charset="0"/>
              </a:rPr>
              <a:t>extends</a:t>
            </a:r>
            <a:r>
              <a:rPr lang="en-PH" sz="2300" dirty="0">
                <a:solidFill>
                  <a:srgbClr val="00CC99"/>
                </a:solidFill>
                <a:latin typeface="Consolas" panose="020B0609020204030204" pitchFamily="49" charset="0"/>
              </a:rPr>
              <a:t> Pomeranian, Husky </a:t>
            </a:r>
            <a:endParaRPr lang="en-PH" sz="2300" dirty="0">
              <a:solidFill>
                <a:srgbClr val="00CC9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BAE5EC-7B73-0373-5923-1DDCD6C7DA46}"/>
              </a:ext>
            </a:extLst>
          </p:cNvPr>
          <p:cNvSpPr txBox="1"/>
          <p:nvPr/>
        </p:nvSpPr>
        <p:spPr>
          <a:xfrm>
            <a:off x="7566172" y="1600626"/>
            <a:ext cx="37643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300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881771-A1B1-27BC-D7D7-F6B5D11A8163}"/>
              </a:ext>
            </a:extLst>
          </p:cNvPr>
          <p:cNvSpPr txBox="1"/>
          <p:nvPr/>
        </p:nvSpPr>
        <p:spPr>
          <a:xfrm>
            <a:off x="617609" y="2130480"/>
            <a:ext cx="375781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3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300" dirty="0">
              <a:solidFill>
                <a:srgbClr val="FFFF00"/>
              </a:solidFill>
            </a:endParaRPr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CADECF3C-4E8D-E4DF-66BC-9F180C7424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0518"/>
              </p:ext>
            </p:extLst>
          </p:nvPr>
        </p:nvGraphicFramePr>
        <p:xfrm>
          <a:off x="9163812" y="1113069"/>
          <a:ext cx="1960306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0306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height, </a:t>
                      </a:r>
                    </a:p>
                    <a:p>
                      <a:r>
                        <a:rPr lang="en-PH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 </a:t>
                      </a:r>
                      <a:r>
                        <a:rPr lang="en-PH" sz="160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endParaRPr lang="en-PH" sz="16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FD5CC57C-BE64-D7A2-A625-0499BA148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3832575"/>
              </p:ext>
            </p:extLst>
          </p:nvPr>
        </p:nvGraphicFramePr>
        <p:xfrm>
          <a:off x="8144977" y="2793098"/>
          <a:ext cx="1945227" cy="124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5227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Pomeranian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PH" sz="16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 height =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A8EBF810-CD4B-6CDE-CB08-A6C221E4B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896054"/>
              </p:ext>
            </p:extLst>
          </p:nvPr>
        </p:nvGraphicFramePr>
        <p:xfrm>
          <a:off x="10143965" y="2793098"/>
          <a:ext cx="2048035" cy="149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48035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</a:t>
                      </a:r>
                    </a:p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String </a:t>
                      </a:r>
                      <a:r>
                        <a:rPr lang="en-US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eyeColor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= “blue”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29" name="Connector: Elbow 5">
            <a:extLst>
              <a:ext uri="{FF2B5EF4-FFF2-40B4-BE49-F238E27FC236}">
                <a16:creationId xmlns:a16="http://schemas.microsoft.com/office/drawing/2014/main" id="{4404A999-F48E-9F25-2798-6EFF9F381106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 rot="16200000" flipH="1">
            <a:off x="10440799" y="2065914"/>
            <a:ext cx="430349" cy="102401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Elbow 5">
            <a:extLst>
              <a:ext uri="{FF2B5EF4-FFF2-40B4-BE49-F238E27FC236}">
                <a16:creationId xmlns:a16="http://schemas.microsoft.com/office/drawing/2014/main" id="{058ACFAB-9B3B-5047-7DA3-3C1B43EB774C}"/>
              </a:ext>
            </a:extLst>
          </p:cNvPr>
          <p:cNvCxnSpPr>
            <a:cxnSpLocks/>
            <a:stCxn id="25" idx="2"/>
            <a:endCxn id="27" idx="0"/>
          </p:cNvCxnSpPr>
          <p:nvPr/>
        </p:nvCxnSpPr>
        <p:spPr>
          <a:xfrm rot="5400000">
            <a:off x="9415604" y="2064736"/>
            <a:ext cx="430349" cy="102637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D8DF855F-AE5B-64E1-1839-EB2F4888167A}"/>
              </a:ext>
            </a:extLst>
          </p:cNvPr>
          <p:cNvSpPr txBox="1"/>
          <p:nvPr/>
        </p:nvSpPr>
        <p:spPr>
          <a:xfrm>
            <a:off x="619193" y="283054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FAF124-9882-12B7-63B5-CA14323E017D}"/>
              </a:ext>
            </a:extLst>
          </p:cNvPr>
          <p:cNvSpPr txBox="1"/>
          <p:nvPr/>
        </p:nvSpPr>
        <p:spPr>
          <a:xfrm>
            <a:off x="2945452" y="2830546"/>
            <a:ext cx="33623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Pet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extends </a:t>
            </a:r>
            <a:r>
              <a:rPr lang="en-PH" sz="2500" dirty="0" err="1">
                <a:solidFill>
                  <a:srgbClr val="00CC99"/>
                </a:solidFill>
                <a:latin typeface="Consolas" panose="020B0609020204030204" pitchFamily="49" charset="0"/>
              </a:rPr>
              <a:t>Pomsky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2D9D496-F48B-863D-2638-B0BC585E8114}"/>
              </a:ext>
            </a:extLst>
          </p:cNvPr>
          <p:cNvSpPr txBox="1"/>
          <p:nvPr/>
        </p:nvSpPr>
        <p:spPr>
          <a:xfrm>
            <a:off x="6307810" y="2830546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6FC4C31-79AD-7EDA-975D-6E94752847AC}"/>
              </a:ext>
            </a:extLst>
          </p:cNvPr>
          <p:cNvSpPr txBox="1"/>
          <p:nvPr/>
        </p:nvSpPr>
        <p:spPr>
          <a:xfrm>
            <a:off x="617608" y="4232923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8CDA9E3-29D6-7A75-0518-3F302EAEC988}"/>
              </a:ext>
            </a:extLst>
          </p:cNvPr>
          <p:cNvSpPr txBox="1"/>
          <p:nvPr/>
        </p:nvSpPr>
        <p:spPr>
          <a:xfrm>
            <a:off x="1352273" y="3371149"/>
            <a:ext cx="60404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void</a:t>
            </a:r>
            <a:r>
              <a:rPr lang="en-PH" sz="2500" dirty="0"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chemeClr val="accent2">
                    <a:lumMod val="20000"/>
                    <a:lumOff val="80000"/>
                  </a:schemeClr>
                </a:solidFill>
                <a:latin typeface="Consolas" panose="020B0609020204030204" pitchFamily="49" charset="0"/>
              </a:rPr>
              <a:t>bark</a:t>
            </a:r>
            <a:r>
              <a:rPr lang="en-PH" sz="2500" dirty="0">
                <a:solidFill>
                  <a:srgbClr val="FF40FF"/>
                </a:solidFill>
                <a:latin typeface="Consolas" panose="020B0609020204030204" pitchFamily="49" charset="0"/>
              </a:rPr>
              <a:t>()</a:t>
            </a:r>
            <a:r>
              <a:rPr lang="en-PH" sz="25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“My </a:t>
            </a:r>
            <a:r>
              <a:rPr lang="en-PH" sz="2500" dirty="0" err="1">
                <a:solidFill>
                  <a:srgbClr val="FFC000"/>
                </a:solidFill>
                <a:latin typeface="Consolas" panose="020B0609020204030204" pitchFamily="49" charset="0"/>
              </a:rPr>
              <a:t>Pomsky</a:t>
            </a:r>
            <a:r>
              <a:rPr lang="en-PH" sz="2500" dirty="0">
                <a:solidFill>
                  <a:srgbClr val="FFC000"/>
                </a:solidFill>
                <a:latin typeface="Consolas" panose="020B0609020204030204" pitchFamily="49" charset="0"/>
              </a:rPr>
              <a:t> is barking“;}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4ADEE56F-4DA7-7767-975C-F72EC85773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5131068"/>
              </p:ext>
            </p:extLst>
          </p:nvPr>
        </p:nvGraphicFramePr>
        <p:xfrm>
          <a:off x="9587738" y="5744931"/>
          <a:ext cx="1280862" cy="106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0862">
                  <a:extLst>
                    <a:ext uri="{9D8B030D-6E8A-4147-A177-3AD203B41FA5}">
                      <a16:colId xmlns:a16="http://schemas.microsoft.com/office/drawing/2014/main" val="2874387877"/>
                    </a:ext>
                  </a:extLst>
                </a:gridCol>
              </a:tblGrid>
              <a:tr h="31360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444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1869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753094"/>
                  </a:ext>
                </a:extLst>
              </a:tr>
            </a:tbl>
          </a:graphicData>
        </a:graphic>
      </p:graphicFrame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21E94EC-9FF7-00E8-F6A9-7E81FC6DFA5B}"/>
              </a:ext>
            </a:extLst>
          </p:cNvPr>
          <p:cNvCxnSpPr>
            <a:cxnSpLocks/>
            <a:stCxn id="42" idx="0"/>
            <a:endCxn id="44" idx="2"/>
          </p:cNvCxnSpPr>
          <p:nvPr/>
        </p:nvCxnSpPr>
        <p:spPr>
          <a:xfrm flipV="1">
            <a:off x="10228169" y="5540434"/>
            <a:ext cx="0" cy="204497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8CADD5CF-EE4C-6BB2-9F36-4E359184E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650634"/>
              </p:ext>
            </p:extLst>
          </p:nvPr>
        </p:nvGraphicFramePr>
        <p:xfrm>
          <a:off x="9117590" y="4534594"/>
          <a:ext cx="2221158" cy="1005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1158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interface </a:t>
                      </a:r>
                      <a:r>
                        <a:rPr lang="en-PH" sz="1600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sz="1600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sz="1600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46" name="Connector: Elbow 5">
            <a:extLst>
              <a:ext uri="{FF2B5EF4-FFF2-40B4-BE49-F238E27FC236}">
                <a16:creationId xmlns:a16="http://schemas.microsoft.com/office/drawing/2014/main" id="{8CA08FA1-4C78-4B37-1E69-8473CF5F6451}"/>
              </a:ext>
            </a:extLst>
          </p:cNvPr>
          <p:cNvCxnSpPr>
            <a:cxnSpLocks/>
            <a:stCxn id="27" idx="2"/>
            <a:endCxn id="44" idx="0"/>
          </p:cNvCxnSpPr>
          <p:nvPr/>
        </p:nvCxnSpPr>
        <p:spPr>
          <a:xfrm rot="16200000" flipH="1">
            <a:off x="9426971" y="3733396"/>
            <a:ext cx="491816" cy="1110579"/>
          </a:xfrm>
          <a:prstGeom prst="bentConnector3">
            <a:avLst>
              <a:gd name="adj1" fmla="val 7521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Connector: Elbow 5">
            <a:extLst>
              <a:ext uri="{FF2B5EF4-FFF2-40B4-BE49-F238E27FC236}">
                <a16:creationId xmlns:a16="http://schemas.microsoft.com/office/drawing/2014/main" id="{9E2E52FC-0CD6-B0CB-D9B5-500139EC4811}"/>
              </a:ext>
            </a:extLst>
          </p:cNvPr>
          <p:cNvCxnSpPr>
            <a:cxnSpLocks/>
            <a:stCxn id="28" idx="2"/>
            <a:endCxn id="44" idx="0"/>
          </p:cNvCxnSpPr>
          <p:nvPr/>
        </p:nvCxnSpPr>
        <p:spPr>
          <a:xfrm rot="5400000">
            <a:off x="10574088" y="3940700"/>
            <a:ext cx="247976" cy="93981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579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37" grpId="0"/>
      <p:bldP spid="38" grpId="0"/>
      <p:bldP spid="39" grpId="0"/>
      <p:bldP spid="40" grpId="0"/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CA845-8598-B400-82A4-C0B18045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26333-2F25-D0DB-EA95-DCB48F45D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Multiple Inheritance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Diamond Problem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Interfaces</a:t>
            </a:r>
          </a:p>
        </p:txBody>
      </p:sp>
    </p:spTree>
    <p:extLst>
      <p:ext uri="{BB962C8B-B14F-4D97-AF65-F5344CB8AC3E}">
        <p14:creationId xmlns:p14="http://schemas.microsoft.com/office/powerpoint/2010/main" val="163249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A8177-BCED-369E-AB6E-005EEA0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162E-71E9-8EF4-4060-6B528D0E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FF67C-F775-FFC0-9A7F-EEBEAAF0D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7110041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Multiple Inheritance is a feature in </a:t>
            </a:r>
            <a:r>
              <a:rPr lang="en-US" sz="3200" dirty="0">
                <a:latin typeface="Calibri (Body)"/>
              </a:rPr>
              <a:t>object orient programming where</a:t>
            </a:r>
            <a:r>
              <a:rPr lang="en-US" sz="3200" dirty="0">
                <a:solidFill>
                  <a:srgbClr val="0070C0"/>
                </a:solidFill>
                <a:latin typeface="Calibri (Body)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a child class can inherit properties of more than one parent class</a:t>
            </a:r>
            <a:r>
              <a:rPr lang="en-US" sz="3200" dirty="0">
                <a:solidFill>
                  <a:srgbClr val="0070C0"/>
                </a:solidFill>
                <a:latin typeface="Calibri (Body)"/>
              </a:rPr>
              <a:t>.</a:t>
            </a:r>
            <a:endParaRPr lang="en-US" sz="3200" b="1" dirty="0">
              <a:solidFill>
                <a:srgbClr val="0070C0"/>
              </a:solidFill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b="0" i="0" dirty="0">
              <a:effectLst/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A632DF-D38E-371A-343D-03F7A57DA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039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Connector: Elbow 19">
            <a:extLst>
              <a:ext uri="{FF2B5EF4-FFF2-40B4-BE49-F238E27FC236}">
                <a16:creationId xmlns:a16="http://schemas.microsoft.com/office/drawing/2014/main" id="{161C20DD-9613-EFBC-9557-530AD21F2657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9874389" y="3367721"/>
            <a:ext cx="1177573" cy="9059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3B7059A3-5F8F-84A8-91A0-943CE78B5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77" y="4409505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35AA1DC8-9358-8D7E-B206-8C625F1ADA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76173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19">
            <a:extLst>
              <a:ext uri="{FF2B5EF4-FFF2-40B4-BE49-F238E27FC236}">
                <a16:creationId xmlns:a16="http://schemas.microsoft.com/office/drawing/2014/main" id="{BE9631BF-8F9D-E64C-B26E-1BBFD6A34018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8955822" y="3355150"/>
            <a:ext cx="1177573" cy="931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2160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64E9A4-A515-136D-A9E7-1ACD074EB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6B9D8-00BD-34D9-45FE-9E084F670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1ECA-70D3-0923-8C80-5525463ED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286869"/>
            <a:ext cx="6858000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Unlike other popular object-oriented programming languages such as C++, </a:t>
            </a:r>
            <a:r>
              <a:rPr lang="en-US" sz="3200" b="1" i="0" dirty="0">
                <a:solidFill>
                  <a:srgbClr val="0070C0"/>
                </a:solidFill>
                <a:effectLst/>
                <a:latin typeface="Calibri (Body)"/>
              </a:rPr>
              <a:t>java does not provide support for multiple inheritance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for classes</a:t>
            </a:r>
            <a:r>
              <a:rPr lang="en-US" sz="3200" b="1" dirty="0">
                <a:latin typeface="Calibri (Body)"/>
              </a:rPr>
              <a:t>.</a:t>
            </a:r>
          </a:p>
          <a:p>
            <a:pPr marL="0" indent="0" algn="l">
              <a:lnSpc>
                <a:spcPct val="100000"/>
              </a:lnSpc>
              <a:buNone/>
            </a:pPr>
            <a:endParaRPr lang="en-US" sz="3200" b="0" i="0" dirty="0">
              <a:effectLst/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ECEA7-9033-E5FD-8983-BFB04C8EF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039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Connector: Elbow 19">
            <a:extLst>
              <a:ext uri="{FF2B5EF4-FFF2-40B4-BE49-F238E27FC236}">
                <a16:creationId xmlns:a16="http://schemas.microsoft.com/office/drawing/2014/main" id="{8E7151B9-1E15-578E-675C-EFD8385A9A28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rot="5400000" flipH="1" flipV="1">
            <a:off x="9874389" y="3367721"/>
            <a:ext cx="1177573" cy="905996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cartoon of a child&#10;&#10;Description automatically generated">
            <a:extLst>
              <a:ext uri="{FF2B5EF4-FFF2-40B4-BE49-F238E27FC236}">
                <a16:creationId xmlns:a16="http://schemas.microsoft.com/office/drawing/2014/main" id="{01C516C3-A8EA-185A-7482-327636348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177" y="4409505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0F9DB6EA-6A18-035D-E559-59569531B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76173" y="2151932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19">
            <a:extLst>
              <a:ext uri="{FF2B5EF4-FFF2-40B4-BE49-F238E27FC236}">
                <a16:creationId xmlns:a16="http://schemas.microsoft.com/office/drawing/2014/main" id="{8BBFD5E7-E0DD-321F-FB8F-1E4F7B7595E0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rot="16200000" flipV="1">
            <a:off x="8955822" y="3355150"/>
            <a:ext cx="1177573" cy="931138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7647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8687E-748D-1064-160D-CBEA28823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973EB6A9-4FDC-3C80-6AF7-699E4347E57C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9237898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 algn="l">
              <a:buFont typeface="Wingdings" panose="05000000000000000000" pitchFamily="2" charset="2"/>
              <a:buChar char="§"/>
            </a:pPr>
            <a:endParaRPr lang="en-US" sz="2800" dirty="0">
              <a:solidFill>
                <a:schemeClr val="bg1"/>
              </a:solidFill>
              <a:latin typeface="Aptos (Body)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B0BABE-33D1-EBB7-F71D-F7AFFA180FB4}"/>
              </a:ext>
            </a:extLst>
          </p:cNvPr>
          <p:cNvSpPr txBox="1"/>
          <p:nvPr/>
        </p:nvSpPr>
        <p:spPr>
          <a:xfrm>
            <a:off x="853673" y="1585742"/>
            <a:ext cx="181332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D734BE-3833-1A3E-6D7D-10609AFF5076}"/>
              </a:ext>
            </a:extLst>
          </p:cNvPr>
          <p:cNvSpPr txBox="1"/>
          <p:nvPr/>
        </p:nvSpPr>
        <p:spPr>
          <a:xfrm>
            <a:off x="2667000" y="1597356"/>
            <a:ext cx="124260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CB0AAA3-A71A-5C0F-07A2-294FBA3F1827}"/>
              </a:ext>
            </a:extLst>
          </p:cNvPr>
          <p:cNvSpPr txBox="1"/>
          <p:nvPr/>
        </p:nvSpPr>
        <p:spPr>
          <a:xfrm>
            <a:off x="3926567" y="1585742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742681-B495-F14D-2855-4D8CA02A0857}"/>
              </a:ext>
            </a:extLst>
          </p:cNvPr>
          <p:cNvSpPr txBox="1"/>
          <p:nvPr/>
        </p:nvSpPr>
        <p:spPr>
          <a:xfrm>
            <a:off x="870491" y="2413674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06B490-3F95-BD3A-B37E-53928F4A1547}"/>
              </a:ext>
            </a:extLst>
          </p:cNvPr>
          <p:cNvSpPr txBox="1"/>
          <p:nvPr/>
        </p:nvSpPr>
        <p:spPr>
          <a:xfrm>
            <a:off x="853673" y="3262866"/>
            <a:ext cx="228585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interface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629495C-A40C-67A9-C8C9-A2E41C823163}"/>
              </a:ext>
            </a:extLst>
          </p:cNvPr>
          <p:cNvSpPr txBox="1"/>
          <p:nvPr/>
        </p:nvSpPr>
        <p:spPr>
          <a:xfrm>
            <a:off x="2669967" y="3262866"/>
            <a:ext cx="12566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83C54BC-8EC7-6E74-3354-AAFEC592D3A6}"/>
              </a:ext>
            </a:extLst>
          </p:cNvPr>
          <p:cNvSpPr txBox="1"/>
          <p:nvPr/>
        </p:nvSpPr>
        <p:spPr>
          <a:xfrm>
            <a:off x="3920992" y="3262694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FF3584C-CA32-34A9-D7A1-59B48DE27660}"/>
              </a:ext>
            </a:extLst>
          </p:cNvPr>
          <p:cNvSpPr txBox="1"/>
          <p:nvPr/>
        </p:nvSpPr>
        <p:spPr>
          <a:xfrm>
            <a:off x="856955" y="394601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714BC5-E69B-CFB8-AD53-801BD26A0905}"/>
              </a:ext>
            </a:extLst>
          </p:cNvPr>
          <p:cNvSpPr txBox="1"/>
          <p:nvPr/>
        </p:nvSpPr>
        <p:spPr>
          <a:xfrm>
            <a:off x="870491" y="4811710"/>
            <a:ext cx="228584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public class</a:t>
            </a:r>
            <a:endParaRPr lang="en-PH" sz="25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530F35-EB6C-9515-4941-FF0E801EEFAE}"/>
              </a:ext>
            </a:extLst>
          </p:cNvPr>
          <p:cNvSpPr txBox="1"/>
          <p:nvPr/>
        </p:nvSpPr>
        <p:spPr>
          <a:xfrm>
            <a:off x="3128922" y="4803451"/>
            <a:ext cx="61937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Daughter</a:t>
            </a:r>
            <a:r>
              <a:rPr lang="en-PH" sz="2500" dirty="0">
                <a:solidFill>
                  <a:srgbClr val="0070C0"/>
                </a:solidFill>
                <a:latin typeface="Consolas" panose="020B0609020204030204" pitchFamily="49" charset="0"/>
              </a:rPr>
              <a:t> implements </a:t>
            </a:r>
            <a:r>
              <a:rPr lang="en-PH" sz="2500" dirty="0">
                <a:solidFill>
                  <a:srgbClr val="00CC99"/>
                </a:solidFill>
                <a:latin typeface="Consolas" panose="020B0609020204030204" pitchFamily="49" charset="0"/>
              </a:rPr>
              <a:t>Father, Mother</a:t>
            </a:r>
            <a:endParaRPr lang="en-PH" sz="2500" dirty="0">
              <a:solidFill>
                <a:srgbClr val="00CC99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E8865F-D7FA-0896-94BB-223BC1B3577F}"/>
              </a:ext>
            </a:extLst>
          </p:cNvPr>
          <p:cNvSpPr txBox="1"/>
          <p:nvPr/>
        </p:nvSpPr>
        <p:spPr>
          <a:xfrm>
            <a:off x="9165789" y="4803451"/>
            <a:ext cx="37643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{</a:t>
            </a:r>
            <a:endParaRPr lang="en-PH" sz="2500" dirty="0">
              <a:solidFill>
                <a:srgbClr val="FFFF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1E0FB9-9F65-A298-FEAB-B6DADCA866F9}"/>
              </a:ext>
            </a:extLst>
          </p:cNvPr>
          <p:cNvSpPr txBox="1"/>
          <p:nvPr/>
        </p:nvSpPr>
        <p:spPr>
          <a:xfrm>
            <a:off x="856955" y="5478521"/>
            <a:ext cx="375781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500" dirty="0">
                <a:solidFill>
                  <a:srgbClr val="FFFF00"/>
                </a:solidFill>
                <a:latin typeface="Consolas" panose="020B0609020204030204" pitchFamily="49" charset="0"/>
              </a:rPr>
              <a:t>}</a:t>
            </a:r>
            <a:endParaRPr lang="en-PH" sz="2500" dirty="0">
              <a:solidFill>
                <a:srgbClr val="FFFF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1C62F3-09CE-54BC-5E91-F8522D252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8798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2" name="Connector: Elbow 19">
            <a:extLst>
              <a:ext uri="{FF2B5EF4-FFF2-40B4-BE49-F238E27FC236}">
                <a16:creationId xmlns:a16="http://schemas.microsoft.com/office/drawing/2014/main" id="{70E1AC3D-1C6A-A523-0872-264C0D802EEE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rot="5400000" flipH="1" flipV="1">
            <a:off x="10698542" y="2907813"/>
            <a:ext cx="1200705" cy="590673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3" name="Picture 12" descr="A cartoon of a child&#10;&#10;Description automatically generated">
            <a:extLst>
              <a:ext uri="{FF2B5EF4-FFF2-40B4-BE49-F238E27FC236}">
                <a16:creationId xmlns:a16="http://schemas.microsoft.com/office/drawing/2014/main" id="{82BAC731-0988-FB66-09F7-B6A83B18B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3558" y="3803501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A cartoon of a person holding a baby&#10;&#10;Description automatically generated">
            <a:extLst>
              <a:ext uri="{FF2B5EF4-FFF2-40B4-BE49-F238E27FC236}">
                <a16:creationId xmlns:a16="http://schemas.microsoft.com/office/drawing/2014/main" id="{78A1DAC6-39D8-A9E7-FDCC-F545F7EF9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54231" y="1522796"/>
            <a:ext cx="1080000" cy="1080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5" name="Connector: Elbow 19">
            <a:extLst>
              <a:ext uri="{FF2B5EF4-FFF2-40B4-BE49-F238E27FC236}">
                <a16:creationId xmlns:a16="http://schemas.microsoft.com/office/drawing/2014/main" id="{FDD657F8-D4A8-F20D-3F90-E569AA235F07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rot="16200000" flipV="1">
            <a:off x="10040826" y="2840769"/>
            <a:ext cx="1200705" cy="724760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1717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7" grpId="0"/>
      <p:bldP spid="29" grpId="0"/>
      <p:bldP spid="30" grpId="0"/>
      <p:bldP spid="31" grpId="0"/>
      <p:bldP spid="32" grpId="0"/>
      <p:bldP spid="34" grpId="0"/>
      <p:bldP spid="5" grpId="0"/>
      <p:bldP spid="6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4055D-6CA6-264C-7E2D-8BB1DEC71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B5B44-A33F-E794-88A4-38A5A5539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Diamond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0CA09-B2EB-FD59-9CDB-4C3CE43C2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6429375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b="0" i="0" dirty="0">
                <a:effectLst/>
                <a:latin typeface="Calibri (Body)"/>
              </a:rPr>
              <a:t>Java does not support </a:t>
            </a:r>
            <a:r>
              <a:rPr lang="en-US" sz="3200" dirty="0">
                <a:latin typeface="Calibri (Body)"/>
              </a:rPr>
              <a:t>multiple inheritance in classes because it can lead to the </a:t>
            </a:r>
            <a:r>
              <a:rPr lang="en-US" sz="3200" b="1" dirty="0">
                <a:solidFill>
                  <a:srgbClr val="0070C0"/>
                </a:solidFill>
                <a:latin typeface="Calibri (Body)"/>
              </a:rPr>
              <a:t>diamond problem</a:t>
            </a:r>
            <a:r>
              <a:rPr lang="en-US" sz="3200" dirty="0">
                <a:latin typeface="Calibri (Body)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  <p:pic>
        <p:nvPicPr>
          <p:cNvPr id="4" name="Picture 3" descr="A collage of different dogs&#10;&#10;Description automatically generated">
            <a:extLst>
              <a:ext uri="{FF2B5EF4-FFF2-40B4-BE49-F238E27FC236}">
                <a16:creationId xmlns:a16="http://schemas.microsoft.com/office/drawing/2014/main" id="{7A086534-7070-D1ED-B71F-9E02C7B1D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516" y="2286869"/>
            <a:ext cx="453391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1990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ED086-35E9-BD27-2AAE-5375F982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04981-7A72-7B41-987B-BB00BE91F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Diamond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32883-4F4B-2823-B2FE-AD5F81C63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286869"/>
            <a:ext cx="6707716" cy="4351338"/>
          </a:xfrm>
        </p:spPr>
        <p:txBody>
          <a:bodyPr>
            <a:norm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3200" dirty="0">
                <a:latin typeface="Calibri (Body)"/>
              </a:rPr>
              <a:t>The diamond problem is a situation where the compiler does not know exactly which class method to execute if that class method is defined in the parent class and its child classes.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D68E8C-55B0-B51D-37B6-61DF7402A9F2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pic>
        <p:nvPicPr>
          <p:cNvPr id="18" name="Picture 17" descr="A collage of different dogs&#10;&#10;Description automatically generated">
            <a:extLst>
              <a:ext uri="{FF2B5EF4-FFF2-40B4-BE49-F238E27FC236}">
                <a16:creationId xmlns:a16="http://schemas.microsoft.com/office/drawing/2014/main" id="{BBF1F1D0-C6FE-B6E3-72F3-785184C10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3516" y="2286869"/>
            <a:ext cx="453391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400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58D19-74DD-4C02-BF7C-4CFAFEB67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506CD00-2A7E-2C11-4E0D-C80472FE2B28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6BDEB6B-CEEF-AA9D-1F38-52E4DE343650}"/>
              </a:ext>
            </a:extLst>
          </p:cNvPr>
          <p:cNvCxnSpPr>
            <a:cxnSpLocks/>
            <a:stCxn id="18" idx="0"/>
            <a:endCxn id="47" idx="1"/>
          </p:cNvCxnSpPr>
          <p:nvPr/>
        </p:nvCxnSpPr>
        <p:spPr>
          <a:xfrm flipV="1">
            <a:off x="2023728" y="1841388"/>
            <a:ext cx="3140548" cy="54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D610C54-01D6-1140-91E9-355AB4ED9A9D}"/>
              </a:ext>
            </a:extLst>
          </p:cNvPr>
          <p:cNvCxnSpPr>
            <a:cxnSpLocks/>
            <a:stCxn id="19" idx="0"/>
            <a:endCxn id="47" idx="3"/>
          </p:cNvCxnSpPr>
          <p:nvPr/>
        </p:nvCxnSpPr>
        <p:spPr>
          <a:xfrm flipH="1" flipV="1">
            <a:off x="7027724" y="1841388"/>
            <a:ext cx="3049431" cy="54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A14E004-7105-80D9-7A46-323DCD5CE0EF}"/>
              </a:ext>
            </a:extLst>
          </p:cNvPr>
          <p:cNvCxnSpPr>
            <a:cxnSpLocks/>
            <a:stCxn id="17" idx="1"/>
            <a:endCxn id="18" idx="2"/>
          </p:cNvCxnSpPr>
          <p:nvPr/>
        </p:nvCxnSpPr>
        <p:spPr>
          <a:xfrm flipH="1" flipV="1">
            <a:off x="2023728" y="4182211"/>
            <a:ext cx="3140548" cy="90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5A896B-3002-D534-7971-0A6077EF62BF}"/>
              </a:ext>
            </a:extLst>
          </p:cNvPr>
          <p:cNvCxnSpPr>
            <a:cxnSpLocks/>
            <a:stCxn id="17" idx="3"/>
            <a:endCxn id="19" idx="2"/>
          </p:cNvCxnSpPr>
          <p:nvPr/>
        </p:nvCxnSpPr>
        <p:spPr>
          <a:xfrm flipV="1">
            <a:off x="7027724" y="4182211"/>
            <a:ext cx="3049431" cy="900823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49F4F5AE-B31C-DEFA-45A8-B6B5C0CD2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276" y="3823034"/>
            <a:ext cx="1863448" cy="252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A6530900-4BD8-0190-E802-212441414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79" y="2382211"/>
            <a:ext cx="2608697" cy="18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4F37F5D1-FD97-FCA0-C7D8-FE7E29842D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7154" y="2382211"/>
            <a:ext cx="2520001" cy="18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7" name="Picture 46" descr="A cartoon dog sitting&#10;&#10;Description automatically generated">
            <a:extLst>
              <a:ext uri="{FF2B5EF4-FFF2-40B4-BE49-F238E27FC236}">
                <a16:creationId xmlns:a16="http://schemas.microsoft.com/office/drawing/2014/main" id="{D62023C8-F6C8-3435-0A54-0A45E80972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4276" y="941388"/>
            <a:ext cx="1863448" cy="180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15446AF8-B272-31B7-ED0A-5F4868AC2D1F}"/>
              </a:ext>
            </a:extLst>
          </p:cNvPr>
          <p:cNvSpPr txBox="1"/>
          <p:nvPr/>
        </p:nvSpPr>
        <p:spPr>
          <a:xfrm>
            <a:off x="5164276" y="2728213"/>
            <a:ext cx="18690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Dog class</a:t>
            </a:r>
            <a:endParaRPr lang="en-PH" sz="30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C574C54-C49F-DD00-ED19-1A8B69E8D9E2}"/>
              </a:ext>
            </a:extLst>
          </p:cNvPr>
          <p:cNvSpPr txBox="1"/>
          <p:nvPr/>
        </p:nvSpPr>
        <p:spPr>
          <a:xfrm>
            <a:off x="492480" y="4682001"/>
            <a:ext cx="31979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Pomeranian class</a:t>
            </a:r>
            <a:endParaRPr lang="en-PH" sz="30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6272AA5-4062-1C21-D920-5A7ADD5D324F}"/>
              </a:ext>
            </a:extLst>
          </p:cNvPr>
          <p:cNvSpPr txBox="1"/>
          <p:nvPr/>
        </p:nvSpPr>
        <p:spPr>
          <a:xfrm>
            <a:off x="9047614" y="4592824"/>
            <a:ext cx="21945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Husky class</a:t>
            </a:r>
            <a:endParaRPr lang="en-PH" sz="3000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2DB2E2F-73B2-3667-5527-EB2DE2897701}"/>
              </a:ext>
            </a:extLst>
          </p:cNvPr>
          <p:cNvSpPr txBox="1"/>
          <p:nvPr/>
        </p:nvSpPr>
        <p:spPr>
          <a:xfrm>
            <a:off x="4830648" y="6329036"/>
            <a:ext cx="253070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/>
              <a:t>Pomsky</a:t>
            </a:r>
            <a:r>
              <a:rPr lang="en-US" sz="3000" dirty="0"/>
              <a:t> class</a:t>
            </a:r>
            <a:endParaRPr lang="en-PH" sz="3000" dirty="0"/>
          </a:p>
        </p:txBody>
      </p:sp>
    </p:spTree>
    <p:extLst>
      <p:ext uri="{BB962C8B-B14F-4D97-AF65-F5344CB8AC3E}">
        <p14:creationId xmlns:p14="http://schemas.microsoft.com/office/powerpoint/2010/main" val="125808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7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47326F-3279-1565-81C1-FFDCC2E00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49FA253C-034A-C393-49DA-B8E5660E21E8}"/>
              </a:ext>
            </a:extLst>
          </p:cNvPr>
          <p:cNvSpPr txBox="1"/>
          <p:nvPr/>
        </p:nvSpPr>
        <p:spPr>
          <a:xfrm>
            <a:off x="1697761" y="2741388"/>
            <a:ext cx="78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H" dirty="0"/>
          </a:p>
        </p:txBody>
      </p:sp>
      <p:graphicFrame>
        <p:nvGraphicFramePr>
          <p:cNvPr id="9" name="Table 5">
            <a:extLst>
              <a:ext uri="{FF2B5EF4-FFF2-40B4-BE49-F238E27FC236}">
                <a16:creationId xmlns:a16="http://schemas.microsoft.com/office/drawing/2014/main" id="{F98F9736-ADEB-9870-6774-E7F549D572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061273"/>
              </p:ext>
            </p:extLst>
          </p:nvPr>
        </p:nvGraphicFramePr>
        <p:xfrm>
          <a:off x="5079322" y="5033809"/>
          <a:ext cx="203749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8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Pomsky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PH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0" name="Table 5">
            <a:extLst>
              <a:ext uri="{FF2B5EF4-FFF2-40B4-BE49-F238E27FC236}">
                <a16:creationId xmlns:a16="http://schemas.microsoft.com/office/drawing/2014/main" id="{B66429DE-8281-C4DD-4DEB-B5173EA6A7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950658"/>
              </p:ext>
            </p:extLst>
          </p:nvPr>
        </p:nvGraphicFramePr>
        <p:xfrm>
          <a:off x="8005449" y="2836400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Husky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466577CC-D5B4-5B99-D83F-54B0D89B4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471227"/>
              </p:ext>
            </p:extLst>
          </p:nvPr>
        </p:nvGraphicFramePr>
        <p:xfrm>
          <a:off x="2137106" y="2836400"/>
          <a:ext cx="2648634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8634">
                  <a:extLst>
                    <a:ext uri="{9D8B030D-6E8A-4147-A177-3AD203B41FA5}">
                      <a16:colId xmlns:a16="http://schemas.microsoft.com/office/drawing/2014/main" val="1419670202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P</a:t>
                      </a:r>
                      <a:r>
                        <a:rPr lang="en-PH" b="0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omeranian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9414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0348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5984957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E85C303-353F-A098-A8EB-5F4017346F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72934"/>
              </p:ext>
            </p:extLst>
          </p:nvPr>
        </p:nvGraphicFramePr>
        <p:xfrm>
          <a:off x="5081394" y="1589044"/>
          <a:ext cx="2037499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37499">
                  <a:extLst>
                    <a:ext uri="{9D8B030D-6E8A-4147-A177-3AD203B41FA5}">
                      <a16:colId xmlns:a16="http://schemas.microsoft.com/office/drawing/2014/main" val="1530437739"/>
                    </a:ext>
                  </a:extLst>
                </a:gridCol>
              </a:tblGrid>
              <a:tr h="316792">
                <a:tc>
                  <a:txBody>
                    <a:bodyPr/>
                    <a:lstStyle/>
                    <a:p>
                      <a:pPr algn="ctr"/>
                      <a:r>
                        <a:rPr lang="en-PH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class 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879754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P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612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bark</a:t>
                      </a:r>
                      <a:r>
                        <a:rPr lang="en-US" b="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()</a:t>
                      </a:r>
                      <a:endParaRPr lang="en-PH" b="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618907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6D82E9-C32F-358E-830F-709E35ED6040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flipV="1">
            <a:off x="3461423" y="2137684"/>
            <a:ext cx="1619971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48C3816-D80A-088B-0A36-FBB889544115}"/>
              </a:ext>
            </a:extLst>
          </p:cNvPr>
          <p:cNvCxnSpPr>
            <a:cxnSpLocks/>
            <a:stCxn id="10" idx="0"/>
            <a:endCxn id="12" idx="3"/>
          </p:cNvCxnSpPr>
          <p:nvPr/>
        </p:nvCxnSpPr>
        <p:spPr>
          <a:xfrm flipH="1" flipV="1">
            <a:off x="7118893" y="2137684"/>
            <a:ext cx="1905305" cy="69871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DE0BAAC-06D8-7913-42CC-E2E332DF13E4}"/>
              </a:ext>
            </a:extLst>
          </p:cNvPr>
          <p:cNvCxnSpPr>
            <a:cxnSpLocks/>
            <a:stCxn id="9" idx="1"/>
            <a:endCxn id="11" idx="2"/>
          </p:cNvCxnSpPr>
          <p:nvPr/>
        </p:nvCxnSpPr>
        <p:spPr>
          <a:xfrm flipH="1" flipV="1">
            <a:off x="3461423" y="3933680"/>
            <a:ext cx="1617899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5C093A0-737D-1E0B-F514-C5FED70F89FC}"/>
              </a:ext>
            </a:extLst>
          </p:cNvPr>
          <p:cNvCxnSpPr>
            <a:cxnSpLocks/>
            <a:stCxn id="9" idx="3"/>
            <a:endCxn id="10" idx="2"/>
          </p:cNvCxnSpPr>
          <p:nvPr/>
        </p:nvCxnSpPr>
        <p:spPr>
          <a:xfrm flipV="1">
            <a:off x="7116820" y="3933680"/>
            <a:ext cx="1907378" cy="164876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A dog with a bow tie&#10;&#10;Description automatically generated with low confidence">
            <a:extLst>
              <a:ext uri="{FF2B5EF4-FFF2-40B4-BE49-F238E27FC236}">
                <a16:creationId xmlns:a16="http://schemas.microsoft.com/office/drawing/2014/main" id="{23FEFF27-963A-AF3E-0160-805D1CE03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416" y="3748843"/>
            <a:ext cx="798621" cy="108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8" name="Picture 17" descr="A picture containing dog, mammal, pet, pomeranian&#10;&#10;Description automatically generated">
            <a:extLst>
              <a:ext uri="{FF2B5EF4-FFF2-40B4-BE49-F238E27FC236}">
                <a16:creationId xmlns:a16="http://schemas.microsoft.com/office/drawing/2014/main" id="{7DF1219F-A8E7-58CA-A742-648ACF5352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75" y="2000434"/>
            <a:ext cx="994096" cy="68592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9" name="Picture 18" descr="A dog standing on a rock&#10;&#10;Description automatically generated">
            <a:extLst>
              <a:ext uri="{FF2B5EF4-FFF2-40B4-BE49-F238E27FC236}">
                <a16:creationId xmlns:a16="http://schemas.microsoft.com/office/drawing/2014/main" id="{A9D29790-13D5-E56A-3F9E-93AB7054A5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76" y="1945918"/>
            <a:ext cx="1005843" cy="71845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C665D97-D639-B5AF-6EFE-4E4E94574C9B}"/>
              </a:ext>
            </a:extLst>
          </p:cNvPr>
          <p:cNvSpPr txBox="1"/>
          <p:nvPr/>
        </p:nvSpPr>
        <p:spPr>
          <a:xfrm>
            <a:off x="273344" y="4766841"/>
            <a:ext cx="414381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The </a:t>
            </a:r>
            <a:r>
              <a:rPr lang="en-US" sz="2500" b="1" dirty="0">
                <a:solidFill>
                  <a:srgbClr val="0070C0"/>
                </a:solidFill>
              </a:rPr>
              <a:t>bark</a:t>
            </a:r>
            <a:r>
              <a:rPr lang="en-US" sz="2500" dirty="0"/>
              <a:t>() method is </a:t>
            </a:r>
            <a:r>
              <a:rPr lang="en-US" sz="2500" b="1" dirty="0">
                <a:solidFill>
                  <a:srgbClr val="FF0000"/>
                </a:solidFill>
              </a:rPr>
              <a:t>ambiguous</a:t>
            </a:r>
            <a:r>
              <a:rPr lang="en-US" sz="2500" dirty="0"/>
              <a:t> because java does not know which </a:t>
            </a:r>
            <a:r>
              <a:rPr lang="en-US" sz="2500" b="1" dirty="0">
                <a:solidFill>
                  <a:srgbClr val="0070C0"/>
                </a:solidFill>
              </a:rPr>
              <a:t>bark</a:t>
            </a:r>
            <a:r>
              <a:rPr lang="en-US" sz="2500" dirty="0"/>
              <a:t>() method to execute.</a:t>
            </a:r>
            <a:endParaRPr lang="en-PH" sz="2500" dirty="0"/>
          </a:p>
        </p:txBody>
      </p:sp>
      <p:pic>
        <p:nvPicPr>
          <p:cNvPr id="6" name="Picture 5" descr="A cartoon dog sitting&#10;&#10;Description automatically generated">
            <a:extLst>
              <a:ext uri="{FF2B5EF4-FFF2-40B4-BE49-F238E27FC236}">
                <a16:creationId xmlns:a16="http://schemas.microsoft.com/office/drawing/2014/main" id="{CDA650D9-9CAE-B28F-7ABE-B3C97EA79A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3310" y="766561"/>
            <a:ext cx="745379" cy="720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607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4474</TotalTime>
  <Words>547</Words>
  <Application>Microsoft Macintosh PowerPoint</Application>
  <PresentationFormat>Widescreen</PresentationFormat>
  <Paragraphs>189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Aptos</vt:lpstr>
      <vt:lpstr>Aptos (Body)</vt:lpstr>
      <vt:lpstr>Aptos Display</vt:lpstr>
      <vt:lpstr>Arial</vt:lpstr>
      <vt:lpstr>Calibri (Body)</vt:lpstr>
      <vt:lpstr>Consolas</vt:lpstr>
      <vt:lpstr>Wingdings</vt:lpstr>
      <vt:lpstr>Office Theme</vt:lpstr>
      <vt:lpstr>Multiple Inheritance</vt:lpstr>
      <vt:lpstr>Outline</vt:lpstr>
      <vt:lpstr>Multiple Inheritance</vt:lpstr>
      <vt:lpstr>Multiple Inheritance</vt:lpstr>
      <vt:lpstr>PowerPoint Presentation</vt:lpstr>
      <vt:lpstr>The Diamond Problem</vt:lpstr>
      <vt:lpstr>The Diamond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Outline</vt:lpstr>
      <vt:lpstr>Interface</vt:lpstr>
      <vt:lpstr>Interface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Elizer Jr. D. Ponio</cp:lastModifiedBy>
  <cp:revision>876</cp:revision>
  <dcterms:created xsi:type="dcterms:W3CDTF">2024-08-08T01:29:50Z</dcterms:created>
  <dcterms:modified xsi:type="dcterms:W3CDTF">2025-03-30T10:25:19Z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